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2" r:id="rId2"/>
    <p:sldId id="29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2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A669F-2580-49C8-8D0F-B45D86AAB7EF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AC89E-CF80-4595-9159-A4FF20957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AB067-D204-4D91-A506-C1DE08B14664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709EF-812C-4C0C-AA1B-73A405C83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639E-2185-46D8-8CDA-332D30EE090E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4025-1FC3-43CA-8DD2-2EBD714CCA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524000" cy="63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0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emf"/><Relationship Id="rId4" Type="http://schemas.openxmlformats.org/officeDocument/2006/relationships/image" Target="../media/image11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agnifying glass horizon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32443" y="1898968"/>
            <a:ext cx="1378757" cy="1378968"/>
          </a:xfrm>
          <a:prstGeom prst="rect">
            <a:avLst/>
          </a:prstGeom>
        </p:spPr>
      </p:pic>
      <p:pic>
        <p:nvPicPr>
          <p:cNvPr id="13" name="Picture 12" descr="5024204-man-picking-up-orange-phone-3d-rendered-illustr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2649" y="2439728"/>
            <a:ext cx="1080402" cy="1440756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928244" y="3284514"/>
            <a:ext cx="701737" cy="440094"/>
            <a:chOff x="4513" y="3249"/>
            <a:chExt cx="1156" cy="608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13" y="3249"/>
              <a:ext cx="1156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4740" y="3386"/>
              <a:ext cx="651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762000">
                <a:lnSpc>
                  <a:spcPct val="100000"/>
                </a:lnSpc>
                <a:spcBef>
                  <a:spcPct val="50000"/>
                </a:spcBef>
                <a:spcAft>
                  <a:spcPct val="15000"/>
                </a:spcAft>
              </a:pPr>
              <a:endParaRPr lang="en-GB" sz="1600">
                <a:solidFill>
                  <a:schemeClr val="tx1"/>
                </a:solidFill>
              </a:endParaRPr>
            </a:p>
          </p:txBody>
        </p:sp>
      </p:grp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5521928" y="2417606"/>
            <a:ext cx="364097" cy="707304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743313" y="3200513"/>
            <a:ext cx="7486036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85226" y="2846020"/>
            <a:ext cx="525358" cy="798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1867" y="2708255"/>
            <a:ext cx="508980" cy="680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001315" y="2852740"/>
            <a:ext cx="775125" cy="733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>
                <a:solidFill>
                  <a:schemeClr val="tx1"/>
                </a:solidFill>
              </a:rPr>
              <a:t>Server 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     &amp; 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Internet</a:t>
            </a:r>
          </a:p>
        </p:txBody>
      </p:sp>
      <p:pic>
        <p:nvPicPr>
          <p:cNvPr id="24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50877" y="2847701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1563476" y="3101389"/>
            <a:ext cx="444330" cy="302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>
                <a:solidFill>
                  <a:schemeClr val="tx1"/>
                </a:solidFill>
              </a:rPr>
              <a:t>BTS</a:t>
            </a:r>
          </a:p>
        </p:txBody>
      </p:sp>
      <p:pic>
        <p:nvPicPr>
          <p:cNvPr id="26" name="Picture 13" descr="Antenna"/>
          <p:cNvPicPr preferRelativeResize="0"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6311" y="2636014"/>
            <a:ext cx="374175" cy="325931"/>
          </a:xfrm>
          <a:prstGeom prst="rect">
            <a:avLst/>
          </a:prstGeom>
          <a:noFill/>
        </p:spPr>
      </p:pic>
      <p:pic>
        <p:nvPicPr>
          <p:cNvPr id="27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994" y="2846020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441592" y="3101389"/>
            <a:ext cx="491138" cy="302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>
                <a:solidFill>
                  <a:schemeClr val="tx1"/>
                </a:solidFill>
              </a:rPr>
              <a:t>RNC</a:t>
            </a:r>
          </a:p>
        </p:txBody>
      </p:sp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07110" y="2846020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0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34098">
            <a:off x="3373882" y="3052667"/>
            <a:ext cx="277167" cy="381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1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86020" y="2846020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2" name="Picture 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34098">
            <a:off x="5152792" y="3052667"/>
            <a:ext cx="277167" cy="381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66190" y="2846020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4" name="Picture 2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34098">
            <a:off x="6932962" y="3052667"/>
            <a:ext cx="277167" cy="381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176407" y="3101389"/>
            <a:ext cx="574494" cy="302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dirty="0">
                <a:solidFill>
                  <a:schemeClr val="tx1"/>
                </a:solidFill>
              </a:rPr>
              <a:t>SGSN</a:t>
            </a:r>
          </a:p>
        </p:txBody>
      </p:sp>
      <p:pic>
        <p:nvPicPr>
          <p:cNvPr id="36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070" y="2059753"/>
            <a:ext cx="526618" cy="798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5508070" y="2276480"/>
            <a:ext cx="467092" cy="302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</a:rPr>
              <a:t>HLR</a:t>
            </a:r>
          </a:p>
        </p:txBody>
      </p: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1045676" y="2883933"/>
            <a:ext cx="2897658" cy="512194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sp>
        <p:nvSpPr>
          <p:cNvPr id="39" name="Oval 30"/>
          <p:cNvSpPr>
            <a:spLocks noChangeArrowheads="1"/>
          </p:cNvSpPr>
          <p:nvPr/>
        </p:nvSpPr>
        <p:spPr bwMode="auto">
          <a:xfrm>
            <a:off x="3133251" y="2884773"/>
            <a:ext cx="4410739" cy="512194"/>
          </a:xfrm>
          <a:prstGeom prst="ellipse">
            <a:avLst/>
          </a:prstGeom>
          <a:noFill/>
          <a:ln w="254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178899" y="2957015"/>
            <a:ext cx="1021740" cy="512194"/>
          </a:xfrm>
          <a:prstGeom prst="ellipse">
            <a:avLst/>
          </a:prstGeom>
          <a:noFill/>
          <a:ln w="2540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7775802" y="3029259"/>
            <a:ext cx="1025519" cy="512194"/>
          </a:xfrm>
          <a:prstGeom prst="ellipse">
            <a:avLst/>
          </a:prstGeom>
          <a:noFill/>
          <a:ln w="2540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pic>
        <p:nvPicPr>
          <p:cNvPr id="42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64136" y="2846020"/>
            <a:ext cx="526618" cy="798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5891412" y="2933383"/>
            <a:ext cx="606554" cy="518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algn="ctr" defTabSz="762000">
              <a:lnSpc>
                <a:spcPct val="100000"/>
              </a:lnSpc>
              <a:spcAft>
                <a:spcPct val="0"/>
              </a:spcAft>
            </a:pPr>
            <a:r>
              <a:rPr lang="en-US" sz="1400" b="1" dirty="0">
                <a:solidFill>
                  <a:schemeClr val="tx1"/>
                </a:solidFill>
              </a:rPr>
              <a:t>DPI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GGSN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12926" y="5177298"/>
            <a:ext cx="1791650" cy="168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182625" y="1447528"/>
            <a:ext cx="2057958" cy="3935380"/>
          </a:xfrm>
          <a:prstGeom prst="roundRect">
            <a:avLst/>
          </a:prstGeom>
          <a:solidFill>
            <a:srgbClr val="008000">
              <a:alpha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GOAL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Monitoring and analysis of key indicators of the provided services quality</a:t>
            </a:r>
          </a:p>
          <a:p>
            <a:pPr algn="ctr"/>
            <a:endParaRPr lang="ru-RU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6340580" y="1100775"/>
            <a:ext cx="2639639" cy="2600731"/>
          </a:xfrm>
          <a:prstGeom prst="roundRect">
            <a:avLst/>
          </a:prstGeom>
          <a:solidFill>
            <a:srgbClr val="7030A0">
              <a:alpha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dirty="0" smtClean="0"/>
              <a:t>NETWORK  PART: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1600" dirty="0" smtClean="0"/>
              <a:t>Entire network, satellite cities, airports and other important objects in large cities’ suburb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1600" dirty="0" smtClean="0"/>
              <a:t>Services which are provided in large city regions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02481" y="3833729"/>
            <a:ext cx="2466612" cy="1972558"/>
          </a:xfrm>
          <a:prstGeom prst="roundRect">
            <a:avLst/>
          </a:prstGeom>
          <a:solidFill>
            <a:srgbClr val="C00000">
              <a:alpha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/>
            <a:r>
              <a:rPr lang="en-US" sz="1600" cap="all" dirty="0" smtClean="0"/>
              <a:t>Time schedule</a:t>
            </a:r>
            <a:r>
              <a:rPr lang="ru-RU" sz="1600" dirty="0" smtClean="0"/>
              <a:t>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1600" dirty="0" smtClean="0"/>
              <a:t>Detailed analysis report - monthly.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1600" dirty="0" smtClean="0"/>
              <a:t>Calculation of </a:t>
            </a:r>
            <a:r>
              <a:rPr lang="ru-RU" sz="1600" dirty="0" err="1" smtClean="0"/>
              <a:t>KQoSI</a:t>
            </a:r>
            <a:r>
              <a:rPr lang="ru-RU" sz="1600" dirty="0" smtClean="0"/>
              <a:t> </a:t>
            </a:r>
            <a:r>
              <a:rPr lang="en-US" sz="1600" dirty="0" smtClean="0"/>
              <a:t>and </a:t>
            </a:r>
            <a:r>
              <a:rPr lang="ru-RU" sz="1600" dirty="0" smtClean="0"/>
              <a:t> </a:t>
            </a:r>
            <a:r>
              <a:rPr lang="ru-RU" sz="1600" dirty="0" err="1" smtClean="0"/>
              <a:t>QoE</a:t>
            </a:r>
            <a:r>
              <a:rPr lang="ru-RU" sz="1600" dirty="0" smtClean="0"/>
              <a:t> (CQI)</a:t>
            </a:r>
            <a:r>
              <a:rPr lang="en-US" sz="1600" dirty="0" smtClean="0"/>
              <a:t> - weekly.</a:t>
            </a:r>
            <a:endParaRPr lang="ru-RU" sz="1600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330331" y="1373623"/>
            <a:ext cx="3940106" cy="3994163"/>
          </a:xfrm>
          <a:prstGeom prst="roundRect">
            <a:avLst/>
          </a:prstGeom>
          <a:solidFill>
            <a:srgbClr val="0070C0">
              <a:alpha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dirty="0" smtClean="0"/>
              <a:t>SCOPE OF WORK: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Availability monitoring, continuity, quality of voice services, HTTP, E-mail, Online interactive services.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Comparing these results with previous values​​.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Analysis of cases deterioration of quality.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Reporting on the main </a:t>
            </a:r>
            <a:r>
              <a:rPr lang="en-US" sz="1600" dirty="0" err="1" smtClean="0"/>
              <a:t>KQoSI</a:t>
            </a:r>
            <a:r>
              <a:rPr lang="en-US" sz="1600" dirty="0" smtClean="0"/>
              <a:t> and </a:t>
            </a:r>
            <a:r>
              <a:rPr lang="en-US" sz="1600" dirty="0" err="1" smtClean="0"/>
              <a:t>QoE</a:t>
            </a:r>
            <a:r>
              <a:rPr lang="en-US" sz="1600" dirty="0" smtClean="0"/>
              <a:t> (CQI)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Analysis of changes in the basic </a:t>
            </a:r>
            <a:r>
              <a:rPr lang="en-US" sz="1600" dirty="0" err="1" smtClean="0"/>
              <a:t>KQoSI</a:t>
            </a:r>
            <a:r>
              <a:rPr lang="en-US" sz="1600" dirty="0" smtClean="0"/>
              <a:t> and </a:t>
            </a:r>
            <a:r>
              <a:rPr lang="en-US" sz="1600" dirty="0" err="1" smtClean="0"/>
              <a:t>QoE</a:t>
            </a:r>
            <a:r>
              <a:rPr lang="en-US" sz="1600" dirty="0" smtClean="0"/>
              <a:t> (CQI).</a:t>
            </a:r>
            <a:endParaRPr lang="en-US" sz="1600" dirty="0"/>
          </a:p>
        </p:txBody>
      </p:sp>
      <p:sp>
        <p:nvSpPr>
          <p:cNvPr id="45" name="Rounded Rectangle 44"/>
          <p:cNvSpPr/>
          <p:nvPr/>
        </p:nvSpPr>
        <p:spPr>
          <a:xfrm>
            <a:off x="755576" y="620688"/>
            <a:ext cx="8065902" cy="4262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MODULE 6. E2E SERVICES  QUALITY MONITORING </a:t>
            </a:r>
            <a:endParaRPr lang="ru-RU" b="1" dirty="0" smtClean="0"/>
          </a:p>
          <a:p>
            <a:pPr algn="ctr"/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baust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6948" y="3313077"/>
            <a:ext cx="967566" cy="1290285"/>
          </a:xfrm>
          <a:prstGeom prst="rect">
            <a:avLst/>
          </a:prstGeom>
        </p:spPr>
      </p:pic>
      <p:pic>
        <p:nvPicPr>
          <p:cNvPr id="12" name="Picture 11" descr="7246658-3d-ma-ych-ludzi-pod--czony-dwa-kable-obraz-3d-izolowane-bia-e-t-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328" y="2029557"/>
            <a:ext cx="968932" cy="1292106"/>
          </a:xfrm>
          <a:prstGeom prst="rect">
            <a:avLst/>
          </a:prstGeom>
        </p:spPr>
      </p:pic>
      <p:pic>
        <p:nvPicPr>
          <p:cNvPr id="13" name="Picture 12" descr="5024204-man-picking-up-orange-phone-3d-rendered-illustr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2649" y="2439728"/>
            <a:ext cx="1080402" cy="1440756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928244" y="3284514"/>
            <a:ext cx="701737" cy="440094"/>
            <a:chOff x="4513" y="3249"/>
            <a:chExt cx="1156" cy="608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13" y="3249"/>
              <a:ext cx="1156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4740" y="3386"/>
              <a:ext cx="651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762000">
                <a:lnSpc>
                  <a:spcPct val="100000"/>
                </a:lnSpc>
                <a:spcBef>
                  <a:spcPct val="50000"/>
                </a:spcBef>
                <a:spcAft>
                  <a:spcPct val="15000"/>
                </a:spcAft>
              </a:pPr>
              <a:endParaRPr lang="en-GB" sz="1600">
                <a:solidFill>
                  <a:schemeClr val="tx1"/>
                </a:solidFill>
              </a:endParaRPr>
            </a:p>
          </p:txBody>
        </p:sp>
      </p:grp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5521928" y="2417606"/>
            <a:ext cx="364097" cy="707304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743313" y="3200513"/>
            <a:ext cx="7486036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85226" y="2846020"/>
            <a:ext cx="525358" cy="798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1867" y="2708255"/>
            <a:ext cx="508980" cy="680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8001315" y="2852740"/>
            <a:ext cx="775125" cy="733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>
                <a:solidFill>
                  <a:schemeClr val="tx1"/>
                </a:solidFill>
              </a:rPr>
              <a:t>Server 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     &amp; 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Internet</a:t>
            </a:r>
          </a:p>
        </p:txBody>
      </p:sp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50877" y="2847701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563476" y="3101389"/>
            <a:ext cx="444330" cy="302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>
                <a:solidFill>
                  <a:schemeClr val="tx1"/>
                </a:solidFill>
              </a:rPr>
              <a:t>BTS</a:t>
            </a:r>
          </a:p>
        </p:txBody>
      </p:sp>
      <p:pic>
        <p:nvPicPr>
          <p:cNvPr id="24" name="Picture 13" descr="Antenna"/>
          <p:cNvPicPr preferRelativeResize="0"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6311" y="2636014"/>
            <a:ext cx="374175" cy="325931"/>
          </a:xfrm>
          <a:prstGeom prst="rect">
            <a:avLst/>
          </a:prstGeom>
          <a:noFill/>
        </p:spPr>
      </p:pic>
      <p:pic>
        <p:nvPicPr>
          <p:cNvPr id="25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28994" y="2846020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2441592" y="3101389"/>
            <a:ext cx="491138" cy="302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>
                <a:solidFill>
                  <a:schemeClr val="tx1"/>
                </a:solidFill>
              </a:rPr>
              <a:t>RNC</a:t>
            </a:r>
          </a:p>
        </p:txBody>
      </p:sp>
      <p:pic>
        <p:nvPicPr>
          <p:cNvPr id="27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07110" y="2846020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8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34098">
            <a:off x="3373882" y="3052667"/>
            <a:ext cx="277167" cy="381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9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86020" y="2846020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0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34098">
            <a:off x="5152792" y="3052667"/>
            <a:ext cx="277167" cy="381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1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66190" y="2846020"/>
            <a:ext cx="507720" cy="682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2" name="Picture 2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34098">
            <a:off x="6932962" y="3052667"/>
            <a:ext cx="277167" cy="381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4176407" y="3101389"/>
            <a:ext cx="574494" cy="302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dirty="0">
                <a:solidFill>
                  <a:schemeClr val="tx1"/>
                </a:solidFill>
              </a:rPr>
              <a:t>SGSN</a:t>
            </a:r>
          </a:p>
        </p:txBody>
      </p:sp>
      <p:pic>
        <p:nvPicPr>
          <p:cNvPr id="34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070" y="2059753"/>
            <a:ext cx="526618" cy="798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5508070" y="2276480"/>
            <a:ext cx="467092" cy="302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defTabSz="762000">
              <a:lnSpc>
                <a:spcPct val="100000"/>
              </a:lnSpc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</a:rPr>
              <a:t>HLR</a:t>
            </a: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1045676" y="2883933"/>
            <a:ext cx="2897658" cy="512194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3133251" y="2884773"/>
            <a:ext cx="4410739" cy="512194"/>
          </a:xfrm>
          <a:prstGeom prst="ellipse">
            <a:avLst/>
          </a:prstGeom>
          <a:noFill/>
          <a:ln w="254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sp>
        <p:nvSpPr>
          <p:cNvPr id="38" name="Oval 33"/>
          <p:cNvSpPr>
            <a:spLocks noChangeArrowheads="1"/>
          </p:cNvSpPr>
          <p:nvPr/>
        </p:nvSpPr>
        <p:spPr bwMode="auto">
          <a:xfrm>
            <a:off x="178899" y="2957015"/>
            <a:ext cx="1021740" cy="512194"/>
          </a:xfrm>
          <a:prstGeom prst="ellipse">
            <a:avLst/>
          </a:prstGeom>
          <a:noFill/>
          <a:ln w="2540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sp>
        <p:nvSpPr>
          <p:cNvPr id="39" name="Oval 34"/>
          <p:cNvSpPr>
            <a:spLocks noChangeArrowheads="1"/>
          </p:cNvSpPr>
          <p:nvPr/>
        </p:nvSpPr>
        <p:spPr bwMode="auto">
          <a:xfrm>
            <a:off x="7775802" y="3029259"/>
            <a:ext cx="1025519" cy="512194"/>
          </a:xfrm>
          <a:prstGeom prst="ellipse">
            <a:avLst/>
          </a:prstGeom>
          <a:noFill/>
          <a:ln w="2540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3200" rIns="90000" bIns="43200" anchor="ctr">
            <a:spAutoFit/>
          </a:bodyPr>
          <a:lstStyle/>
          <a:p>
            <a:endParaRPr lang="de-DE"/>
          </a:p>
        </p:txBody>
      </p:sp>
      <p:pic>
        <p:nvPicPr>
          <p:cNvPr id="40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64136" y="2846020"/>
            <a:ext cx="526618" cy="798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5891412" y="2933383"/>
            <a:ext cx="606554" cy="518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3200" rIns="90000" bIns="43200">
            <a:spAutoFit/>
          </a:bodyPr>
          <a:lstStyle/>
          <a:p>
            <a:pPr algn="ctr" defTabSz="762000">
              <a:lnSpc>
                <a:spcPct val="100000"/>
              </a:lnSpc>
              <a:spcAft>
                <a:spcPct val="0"/>
              </a:spcAft>
            </a:pPr>
            <a:r>
              <a:rPr lang="en-US" sz="1400" b="1" dirty="0">
                <a:solidFill>
                  <a:schemeClr val="tx1"/>
                </a:solidFill>
              </a:rPr>
              <a:t>DPI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GGSN</a:t>
            </a: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12926" y="5177298"/>
            <a:ext cx="1791650" cy="168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182625" y="1447528"/>
            <a:ext cx="2057958" cy="3935380"/>
          </a:xfrm>
          <a:prstGeom prst="roundRect">
            <a:avLst/>
          </a:prstGeom>
          <a:solidFill>
            <a:srgbClr val="008000">
              <a:alpha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GOAL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algn="ctr"/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Improvement of the main quality indicators of the provided services</a:t>
            </a:r>
          </a:p>
          <a:p>
            <a:pPr algn="ctr"/>
            <a:endParaRPr lang="ru-RU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6660232" y="1412776"/>
            <a:ext cx="2365342" cy="1916582"/>
          </a:xfrm>
          <a:prstGeom prst="roundRect">
            <a:avLst/>
          </a:prstGeom>
          <a:solidFill>
            <a:srgbClr val="7030A0">
              <a:alpha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300" dirty="0" smtClean="0"/>
          </a:p>
          <a:p>
            <a:pPr lvl="0"/>
            <a:r>
              <a:rPr lang="en-US" sz="1300" dirty="0" smtClean="0"/>
              <a:t>NETWORK  PART: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1300" dirty="0" smtClean="0"/>
              <a:t>Entire network, satellite cities, airports and other important objects in large cities’  suburb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1300" dirty="0" smtClean="0"/>
              <a:t>Services which are provided in large city regions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16215" y="3573016"/>
            <a:ext cx="2334735" cy="1809896"/>
          </a:xfrm>
          <a:prstGeom prst="roundRect">
            <a:avLst/>
          </a:prstGeom>
          <a:solidFill>
            <a:srgbClr val="C00000">
              <a:alpha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/>
            <a:r>
              <a:rPr lang="en-US" sz="1600" cap="all" dirty="0" smtClean="0"/>
              <a:t>Time schedule</a:t>
            </a:r>
            <a:r>
              <a:rPr lang="ru-RU" sz="1600" dirty="0" smtClean="0"/>
              <a:t>:</a:t>
            </a:r>
          </a:p>
          <a:p>
            <a:pPr marL="180975" indent="-180975" algn="ctr"/>
            <a:endParaRPr lang="ru-RU" sz="16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ru-RU" sz="1600" dirty="0" err="1" smtClean="0"/>
              <a:t>KQoSI</a:t>
            </a:r>
            <a:r>
              <a:rPr lang="ru-RU" sz="1600" dirty="0" smtClean="0"/>
              <a:t> </a:t>
            </a:r>
            <a:r>
              <a:rPr lang="en-US" sz="1600" dirty="0" smtClean="0"/>
              <a:t>and</a:t>
            </a:r>
            <a:r>
              <a:rPr lang="ru-RU" sz="1600" dirty="0" smtClean="0"/>
              <a:t> </a:t>
            </a:r>
            <a:r>
              <a:rPr lang="ru-RU" sz="1600" dirty="0" err="1" smtClean="0"/>
              <a:t>QoE</a:t>
            </a:r>
            <a:r>
              <a:rPr lang="ru-RU" sz="1600" dirty="0" smtClean="0"/>
              <a:t> (CQI)</a:t>
            </a:r>
            <a:r>
              <a:rPr lang="en-US" sz="1600" dirty="0" smtClean="0"/>
              <a:t> calculation weekly.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1600" dirty="0" smtClean="0"/>
              <a:t>Acceptance is quarterly.</a:t>
            </a:r>
            <a:endParaRPr lang="ru-RU" sz="1600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330332" y="1373620"/>
            <a:ext cx="3940106" cy="3994163"/>
          </a:xfrm>
          <a:prstGeom prst="roundRect">
            <a:avLst/>
          </a:prstGeom>
          <a:solidFill>
            <a:srgbClr val="0070C0">
              <a:alpha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dirty="0" smtClean="0"/>
              <a:t>SCOPE OF WORK: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1600" dirty="0" smtClean="0"/>
              <a:t>Analysis of the reasons of ​​</a:t>
            </a:r>
            <a:r>
              <a:rPr lang="en-US" sz="1600" dirty="0" err="1" smtClean="0"/>
              <a:t>KQoSI</a:t>
            </a:r>
            <a:r>
              <a:rPr lang="en-US" sz="1600" dirty="0" smtClean="0"/>
              <a:t> and </a:t>
            </a:r>
            <a:r>
              <a:rPr lang="en-US" sz="1600" dirty="0" err="1" smtClean="0"/>
              <a:t>QoE</a:t>
            </a:r>
            <a:r>
              <a:rPr lang="en-US" sz="1600" dirty="0" smtClean="0"/>
              <a:t> (CQI) degradation, determined on a quarterly basis agreed by customer specialists.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ru-RU" sz="1600" dirty="0" smtClean="0"/>
              <a:t> </a:t>
            </a:r>
            <a:r>
              <a:rPr lang="en-US" sz="1600" dirty="0" smtClean="0"/>
              <a:t>Optimization of the main </a:t>
            </a:r>
            <a:r>
              <a:rPr lang="en-US" sz="1600" dirty="0" err="1" smtClean="0"/>
              <a:t>KQoSI</a:t>
            </a:r>
            <a:r>
              <a:rPr lang="en-US" sz="1600" dirty="0" smtClean="0"/>
              <a:t> and </a:t>
            </a:r>
            <a:r>
              <a:rPr lang="en-US" sz="1600" dirty="0" err="1" smtClean="0"/>
              <a:t>QoE</a:t>
            </a:r>
            <a:r>
              <a:rPr lang="en-US" sz="1600" dirty="0" smtClean="0"/>
              <a:t> (CQI) for voice service, for HTTP, for E-mail, as well as for interactive Online Services, according data that were received from network elements and interfaces between them.</a:t>
            </a:r>
          </a:p>
          <a:p>
            <a:pPr marL="180975" indent="-180975">
              <a:buFont typeface="Arial" pitchFamily="34" charset="0"/>
              <a:buChar char="•"/>
            </a:pPr>
            <a:endParaRPr lang="ru-RU" sz="1600" dirty="0" smtClean="0"/>
          </a:p>
        </p:txBody>
      </p:sp>
      <p:sp>
        <p:nvSpPr>
          <p:cNvPr id="43" name="Rounded Rectangle 42"/>
          <p:cNvSpPr/>
          <p:nvPr/>
        </p:nvSpPr>
        <p:spPr>
          <a:xfrm>
            <a:off x="755576" y="620688"/>
            <a:ext cx="8065902" cy="498231"/>
          </a:xfrm>
          <a:prstGeom prst="roundRect">
            <a:avLst/>
          </a:prstGeom>
          <a:solidFill>
            <a:srgbClr val="008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MODULE 7.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E2E SERVICES QUALITY OPTIMIZATION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178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Ozden Altay</dc:creator>
  <cp:lastModifiedBy>FERDI KESKIN</cp:lastModifiedBy>
  <cp:revision>79</cp:revision>
  <dcterms:created xsi:type="dcterms:W3CDTF">2013-03-21T08:10:56Z</dcterms:created>
  <dcterms:modified xsi:type="dcterms:W3CDTF">2013-07-17T12:51:32Z</dcterms:modified>
</cp:coreProperties>
</file>